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7" d="100"/>
          <a:sy n="47" d="100"/>
        </p:scale>
        <p:origin x="-91" y="-2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12909675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1568184"/>
            <a:ext cx="7772400" cy="12380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6" name="Shape 16"/>
          <p:cNvSpPr txBox="1">
            <a:spLocks noGrp="1"/>
          </p:cNvSpPr>
          <p:nvPr>
            <p:ph type="subTitle" idx="1"/>
          </p:nvPr>
        </p:nvSpPr>
        <p:spPr>
          <a:xfrm>
            <a:off x="685800" y="2914650"/>
            <a:ext cx="7772400" cy="658500"/>
          </a:xfrm>
          <a:prstGeom prst="rect">
            <a:avLst/>
          </a:prstGeom>
        </p:spPr>
        <p:txBody>
          <a:bodyPr lIns="91425" tIns="91425" rIns="91425" bIns="91425" anchor="t" anchorCtr="0"/>
          <a:lstStyle>
            <a:lvl1pPr marL="0" indent="152400" algn="ctr">
              <a:spcBef>
                <a:spcPts val="0"/>
              </a:spcBef>
              <a:buClr>
                <a:schemeClr val="lt2"/>
              </a:buClr>
              <a:buSzPct val="100000"/>
              <a:buNone/>
              <a:defRPr sz="2400">
                <a:solidFill>
                  <a:schemeClr val="lt2"/>
                </a:solidFill>
              </a:defRPr>
            </a:lvl1pPr>
            <a:lvl2pPr marL="0" indent="152400" algn="ctr">
              <a:spcBef>
                <a:spcPts val="0"/>
              </a:spcBef>
              <a:buClr>
                <a:schemeClr val="lt2"/>
              </a:buClr>
              <a:buNone/>
              <a:defRPr>
                <a:solidFill>
                  <a:schemeClr val="lt2"/>
                </a:solidFill>
              </a:defRPr>
            </a:lvl2pPr>
            <a:lvl3pPr marL="0" indent="152400" algn="ctr">
              <a:spcBef>
                <a:spcPts val="0"/>
              </a:spcBef>
              <a:buClr>
                <a:schemeClr val="lt2"/>
              </a:buClr>
              <a:buNone/>
              <a:defRPr>
                <a:solidFill>
                  <a:schemeClr val="lt2"/>
                </a:solidFill>
              </a:defRPr>
            </a:lvl3pPr>
            <a:lvl4pPr marL="0" indent="152400" algn="ctr">
              <a:spcBef>
                <a:spcPts val="0"/>
              </a:spcBef>
              <a:buClr>
                <a:schemeClr val="lt2"/>
              </a:buClr>
              <a:buSzPct val="100000"/>
              <a:buNone/>
              <a:defRPr sz="2400">
                <a:solidFill>
                  <a:schemeClr val="lt2"/>
                </a:solidFill>
              </a:defRPr>
            </a:lvl4pPr>
            <a:lvl5pPr marL="0" indent="152400" algn="ctr">
              <a:spcBef>
                <a:spcPts val="0"/>
              </a:spcBef>
              <a:buClr>
                <a:schemeClr val="lt2"/>
              </a:buClr>
              <a:buSzPct val="100000"/>
              <a:buNone/>
              <a:defRPr sz="2400">
                <a:solidFill>
                  <a:schemeClr val="lt2"/>
                </a:solidFill>
              </a:defRPr>
            </a:lvl5pPr>
            <a:lvl6pPr marL="0" indent="152400" algn="ctr">
              <a:spcBef>
                <a:spcPts val="0"/>
              </a:spcBef>
              <a:buClr>
                <a:schemeClr val="lt2"/>
              </a:buClr>
              <a:buSzPct val="100000"/>
              <a:buNone/>
              <a:defRPr sz="2400">
                <a:solidFill>
                  <a:schemeClr val="lt2"/>
                </a:solidFill>
              </a:defRPr>
            </a:lvl6pPr>
            <a:lvl7pPr marL="0" indent="152400" algn="ctr">
              <a:spcBef>
                <a:spcPts val="0"/>
              </a:spcBef>
              <a:buClr>
                <a:schemeClr val="lt2"/>
              </a:buClr>
              <a:buSzPct val="100000"/>
              <a:buNone/>
              <a:defRPr sz="2400">
                <a:solidFill>
                  <a:schemeClr val="lt2"/>
                </a:solidFill>
              </a:defRPr>
            </a:lvl7pPr>
            <a:lvl8pPr marL="0" indent="152400" algn="ctr">
              <a:spcBef>
                <a:spcPts val="0"/>
              </a:spcBef>
              <a:buClr>
                <a:schemeClr val="lt2"/>
              </a:buClr>
              <a:buSzPct val="100000"/>
              <a:buNone/>
              <a:defRPr sz="2400">
                <a:solidFill>
                  <a:schemeClr val="lt2"/>
                </a:solidFill>
              </a:defRPr>
            </a:lvl8pPr>
            <a:lvl9pPr marL="0" indent="152400" algn="ctr">
              <a:spcBef>
                <a:spcPts val="0"/>
              </a:spcBef>
              <a:buClr>
                <a:schemeClr val="lt2"/>
              </a:buClr>
              <a:buSzPct val="100000"/>
              <a:buNone/>
              <a:defRPr sz="24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8" name="Shape 3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9" name="Shape 3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lt2"/>
              </a:buClr>
              <a:buSzPct val="100000"/>
              <a:buNone/>
              <a:defRPr sz="1800">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lt2"/>
              </a:buClr>
              <a:buSzPct val="100000"/>
              <a:buFont typeface="Trebuchet MS"/>
              <a:buNone/>
              <a:defRPr sz="3600" b="1">
                <a:solidFill>
                  <a:schemeClr val="lt2"/>
                </a:solidFill>
                <a:latin typeface="Trebuchet MS"/>
                <a:ea typeface="Trebuchet MS"/>
                <a:cs typeface="Trebuchet MS"/>
                <a:sym typeface="Trebuchet MS"/>
              </a:defRPr>
            </a:lvl1pPr>
            <a:lvl2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2pPr>
            <a:lvl3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3pPr>
            <a:lvl4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4pPr>
            <a:lvl5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5pPr>
            <a:lvl6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6pPr>
            <a:lvl7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7pPr>
            <a:lvl8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8pPr>
            <a:lvl9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marL="742950" indent="-1333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marL="1143000" indent="-762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marL="1600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marL="20574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marL="25146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marL="29718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marL="34290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marL="3886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926144"/>
            <a:ext cx="7772400" cy="1880099"/>
          </a:xfrm>
          <a:prstGeom prst="rect">
            <a:avLst/>
          </a:prstGeom>
        </p:spPr>
        <p:txBody>
          <a:bodyPr lIns="91425" tIns="91425" rIns="91425" bIns="91425" anchor="b" anchorCtr="0">
            <a:noAutofit/>
          </a:bodyPr>
          <a:lstStyle/>
          <a:p>
            <a:pPr>
              <a:buNone/>
            </a:pPr>
            <a:r>
              <a:rPr lang="en">
                <a:solidFill>
                  <a:srgbClr val="EFEFEF"/>
                </a:solidFill>
              </a:rPr>
              <a:t>IBM (International Business Machines)</a:t>
            </a:r>
          </a:p>
        </p:txBody>
      </p:sp>
      <p:sp>
        <p:nvSpPr>
          <p:cNvPr id="71" name="Shape 71"/>
          <p:cNvSpPr txBox="1">
            <a:spLocks noGrp="1"/>
          </p:cNvSpPr>
          <p:nvPr>
            <p:ph type="subTitle" idx="1"/>
          </p:nvPr>
        </p:nvSpPr>
        <p:spPr>
          <a:xfrm>
            <a:off x="685800" y="2914650"/>
            <a:ext cx="7772400" cy="658500"/>
          </a:xfrm>
          <a:prstGeom prst="rect">
            <a:avLst/>
          </a:prstGeom>
        </p:spPr>
        <p:txBody>
          <a:bodyPr lIns="91425" tIns="91425" rIns="91425" bIns="91425" anchor="t" anchorCtr="0">
            <a:noAutofit/>
          </a:bodyPr>
          <a:lstStyle/>
          <a:p>
            <a:pPr>
              <a:buNone/>
            </a:pPr>
            <a:r>
              <a:rPr lang="en">
                <a:solidFill>
                  <a:srgbClr val="F3F3F3"/>
                </a:solidFill>
              </a:rPr>
              <a:t>Brielle Luft, Karli Mathis, Taylor Aitchison, Kara Keigan Cody Soeder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F3F3F3"/>
                </a:solidFill>
              </a:rPr>
              <a:t>Relation to Mission and Values</a:t>
            </a:r>
          </a:p>
        </p:txBody>
      </p:sp>
      <p:sp>
        <p:nvSpPr>
          <p:cNvPr id="125" name="Shape 12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lt1"/>
              </a:buClr>
              <a:buSzPct val="100000"/>
              <a:buFont typeface="Trebuchet MS"/>
              <a:buChar char="●"/>
            </a:pPr>
            <a:r>
              <a:rPr lang="en" sz="2400"/>
              <a:t>IBM’s values and mission both focus on customer relationships and being a leader in the industry’s most advanced internet technologies.</a:t>
            </a:r>
          </a:p>
          <a:p>
            <a:pPr marL="457200" lvl="0" indent="-381000" rtl="0">
              <a:buClr>
                <a:schemeClr val="lt1"/>
              </a:buClr>
              <a:buSzPct val="100000"/>
              <a:buFont typeface="Trebuchet MS"/>
              <a:buChar char="●"/>
            </a:pPr>
            <a:r>
              <a:rPr lang="en" sz="2400"/>
              <a:t>Their business strategy reflects this because it is their goal to ensure that businesses will become more efficient, productive and responsive by using IBM’s most advanced technologies.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75503"/>
            <a:ext cx="8229600" cy="857400"/>
          </a:xfrm>
          <a:prstGeom prst="rect">
            <a:avLst/>
          </a:prstGeom>
        </p:spPr>
        <p:txBody>
          <a:bodyPr lIns="91425" tIns="91425" rIns="91425" bIns="91425" anchor="b" anchorCtr="0">
            <a:noAutofit/>
          </a:bodyPr>
          <a:lstStyle/>
          <a:p>
            <a:pPr algn="l">
              <a:buNone/>
            </a:pPr>
            <a:r>
              <a:rPr lang="en">
                <a:solidFill>
                  <a:srgbClr val="EFEFEF"/>
                </a:solidFill>
              </a:rPr>
              <a:t>Question 2.  IBM SWOT Analysis</a:t>
            </a:r>
          </a:p>
        </p:txBody>
      </p:sp>
      <p:sp>
        <p:nvSpPr>
          <p:cNvPr id="131" name="Shape 131"/>
          <p:cNvSpPr txBox="1">
            <a:spLocks noGrp="1"/>
          </p:cNvSpPr>
          <p:nvPr>
            <p:ph type="body" idx="1"/>
          </p:nvPr>
        </p:nvSpPr>
        <p:spPr>
          <a:xfrm>
            <a:off x="315350" y="1074250"/>
            <a:ext cx="4045199" cy="3351600"/>
          </a:xfrm>
          <a:prstGeom prst="rect">
            <a:avLst/>
          </a:prstGeom>
          <a:solidFill>
            <a:schemeClr val="dk2"/>
          </a:solidFill>
        </p:spPr>
        <p:txBody>
          <a:bodyPr lIns="91425" tIns="91425" rIns="91425" bIns="91425" anchor="t" anchorCtr="0">
            <a:noAutofit/>
          </a:bodyPr>
          <a:lstStyle/>
          <a:p>
            <a:pPr lvl="0" algn="ctr" rtl="0">
              <a:buNone/>
            </a:pPr>
            <a:r>
              <a:rPr lang="en" sz="2400" b="1" u="sng">
                <a:latin typeface="Arial"/>
                <a:ea typeface="Arial"/>
                <a:cs typeface="Arial"/>
                <a:sym typeface="Arial"/>
              </a:rPr>
              <a:t>Strengths</a:t>
            </a:r>
          </a:p>
          <a:p>
            <a:pPr marL="457200" lvl="0" indent="-228600" rtl="0">
              <a:buSzPct val="171428"/>
              <a:buFont typeface="Arial"/>
              <a:buNone/>
            </a:pPr>
            <a:r>
              <a:rPr lang="en" sz="1400" b="1">
                <a:latin typeface="Arial"/>
                <a:ea typeface="Arial"/>
                <a:cs typeface="Arial"/>
                <a:sym typeface="Arial"/>
              </a:rPr>
              <a:t>*</a:t>
            </a:r>
            <a:r>
              <a:rPr lang="en" sz="2400" b="1">
                <a:latin typeface="Arial"/>
                <a:ea typeface="Arial"/>
                <a:cs typeface="Arial"/>
                <a:sym typeface="Arial"/>
              </a:rPr>
              <a:t> </a:t>
            </a:r>
            <a:r>
              <a:rPr lang="en" sz="1400" b="1">
                <a:latin typeface="Arial"/>
                <a:ea typeface="Arial"/>
                <a:cs typeface="Arial"/>
                <a:sym typeface="Arial"/>
              </a:rPr>
              <a:t>Leading developer of new business technologies</a:t>
            </a:r>
          </a:p>
          <a:p>
            <a:pPr marL="457200" lvl="0" indent="-228600" rtl="0">
              <a:buSzPct val="171428"/>
              <a:buFont typeface="Arial"/>
              <a:buNone/>
            </a:pPr>
            <a:r>
              <a:rPr lang="en" sz="1400" b="1">
                <a:latin typeface="Arial"/>
                <a:ea typeface="Arial"/>
                <a:cs typeface="Arial"/>
                <a:sym typeface="Arial"/>
              </a:rPr>
              <a:t>*  One of the most valuable brands and most profitable in the world</a:t>
            </a:r>
          </a:p>
          <a:p>
            <a:pPr marL="457200" lvl="0" indent="-228600" rtl="0">
              <a:buSzPct val="171428"/>
              <a:buFont typeface="Arial"/>
              <a:buNone/>
            </a:pPr>
            <a:r>
              <a:rPr lang="en" sz="1400" b="1">
                <a:latin typeface="Arial"/>
                <a:ea typeface="Arial"/>
                <a:cs typeface="Arial"/>
                <a:sym typeface="Arial"/>
              </a:rPr>
              <a:t>*  Very clear and crisp mission statement</a:t>
            </a:r>
          </a:p>
          <a:p>
            <a:pPr marL="457200" lvl="0" indent="-228600" rtl="0">
              <a:buSzPct val="171428"/>
              <a:buFont typeface="Arial"/>
              <a:buNone/>
            </a:pPr>
            <a:r>
              <a:rPr lang="en" sz="1400" b="1">
                <a:latin typeface="Arial"/>
                <a:ea typeface="Arial"/>
                <a:cs typeface="Arial"/>
                <a:sym typeface="Arial"/>
              </a:rPr>
              <a:t>*   Facilitated online discussions among 50,000 employees with their key planning process.</a:t>
            </a:r>
          </a:p>
          <a:p>
            <a:pPr marL="457200" lvl="0" indent="-228600" rtl="0">
              <a:buSzPct val="171428"/>
              <a:buFont typeface="Arial"/>
              <a:buNone/>
            </a:pPr>
            <a:r>
              <a:rPr lang="en" sz="1400" b="1">
                <a:latin typeface="Arial"/>
                <a:ea typeface="Arial"/>
                <a:cs typeface="Arial"/>
                <a:sym typeface="Arial"/>
              </a:rPr>
              <a:t>*Strong financial position</a:t>
            </a:r>
          </a:p>
          <a:p>
            <a:pPr marL="457200" lvl="0" indent="-228600" rtl="0">
              <a:buSzPct val="171428"/>
              <a:buFont typeface="Arial"/>
              <a:buNone/>
            </a:pPr>
            <a:r>
              <a:rPr lang="en" sz="1400" b="1">
                <a:latin typeface="Arial"/>
                <a:ea typeface="Arial"/>
                <a:cs typeface="Arial"/>
                <a:sym typeface="Arial"/>
              </a:rPr>
              <a:t>*New technologies and patents</a:t>
            </a:r>
          </a:p>
          <a:p>
            <a:endParaRPr lang="en" sz="1400" b="1">
              <a:latin typeface="Arial"/>
              <a:ea typeface="Arial"/>
              <a:cs typeface="Arial"/>
              <a:sym typeface="Arial"/>
            </a:endParaRPr>
          </a:p>
        </p:txBody>
      </p:sp>
      <p:sp>
        <p:nvSpPr>
          <p:cNvPr id="132" name="Shape 132"/>
          <p:cNvSpPr txBox="1"/>
          <p:nvPr/>
        </p:nvSpPr>
        <p:spPr>
          <a:xfrm>
            <a:off x="4773775" y="932900"/>
            <a:ext cx="3793800" cy="4036499"/>
          </a:xfrm>
          <a:prstGeom prst="rect">
            <a:avLst/>
          </a:prstGeom>
          <a:solidFill>
            <a:schemeClr val="dk2"/>
          </a:solidFill>
        </p:spPr>
        <p:txBody>
          <a:bodyPr lIns="91425" tIns="91425" rIns="91425" bIns="91425" anchor="t" anchorCtr="0">
            <a:noAutofit/>
          </a:bodyPr>
          <a:lstStyle/>
          <a:p>
            <a:pPr lvl="0" algn="ctr" rtl="0">
              <a:buNone/>
            </a:pPr>
            <a:r>
              <a:rPr lang="en" sz="2400" b="1" u="sng">
                <a:solidFill>
                  <a:schemeClr val="lt1"/>
                </a:solidFill>
              </a:rPr>
              <a:t>Weaknesses</a:t>
            </a:r>
          </a:p>
          <a:p>
            <a:endParaRPr lang="en" sz="2400" b="1" u="sng">
              <a:solidFill>
                <a:schemeClr val="lt1"/>
              </a:solidFill>
            </a:endParaRPr>
          </a:p>
          <a:p>
            <a:pPr lvl="0" rtl="0">
              <a:buNone/>
            </a:pPr>
            <a:r>
              <a:rPr lang="en" b="1">
                <a:solidFill>
                  <a:schemeClr val="lt1"/>
                </a:solidFill>
              </a:rPr>
              <a:t>*  IBM has over 400,000 employees.  It’s globalized size can make it difficult to communicate to customers’ needs right away.</a:t>
            </a:r>
          </a:p>
          <a:p>
            <a:pPr lvl="0" rtl="0">
              <a:buNone/>
            </a:pPr>
            <a:r>
              <a:rPr lang="en" b="1">
                <a:solidFill>
                  <a:schemeClr val="lt1"/>
                </a:solidFill>
              </a:rPr>
              <a:t>*  Not very affordable. The hardware is expensive.</a:t>
            </a:r>
          </a:p>
          <a:p>
            <a:pPr lvl="0" rtl="0">
              <a:buNone/>
            </a:pPr>
            <a:r>
              <a:rPr lang="en" b="1">
                <a:solidFill>
                  <a:schemeClr val="lt1"/>
                </a:solidFill>
              </a:rPr>
              <a:t>*  Products such as hard disk drives and PCs are becoming commodities and are not as customizable.</a:t>
            </a:r>
          </a:p>
          <a:p>
            <a:pPr lvl="0" rtl="0">
              <a:buNone/>
            </a:pPr>
            <a:r>
              <a:rPr lang="en" b="1">
                <a:solidFill>
                  <a:schemeClr val="lt1"/>
                </a:solidFill>
              </a:rPr>
              <a:t>*  After the mission statement, strategy and values are determined, employees need to create detailed plans for accomplishing them.</a:t>
            </a:r>
          </a:p>
          <a:p>
            <a:pPr>
              <a:buNone/>
            </a:pPr>
            <a:r>
              <a:rPr lang="en" b="1">
                <a:solidFill>
                  <a:schemeClr val="lt1"/>
                </a:solidFill>
              </a:rPr>
              <a:t>*  The advanced technology can make it difficult for all customers to understand the harwareat times.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SWOT Analysis cont’d..</a:t>
            </a:r>
          </a:p>
        </p:txBody>
      </p:sp>
      <p:sp>
        <p:nvSpPr>
          <p:cNvPr id="138" name="Shape 138"/>
          <p:cNvSpPr txBox="1">
            <a:spLocks noGrp="1"/>
          </p:cNvSpPr>
          <p:nvPr>
            <p:ph type="body" idx="1"/>
          </p:nvPr>
        </p:nvSpPr>
        <p:spPr>
          <a:xfrm>
            <a:off x="293575" y="1226475"/>
            <a:ext cx="4034399" cy="3362400"/>
          </a:xfrm>
          <a:prstGeom prst="rect">
            <a:avLst/>
          </a:prstGeom>
          <a:solidFill>
            <a:schemeClr val="dk2"/>
          </a:solidFill>
        </p:spPr>
        <p:txBody>
          <a:bodyPr lIns="91425" tIns="91425" rIns="91425" bIns="91425" anchor="t" anchorCtr="0">
            <a:noAutofit/>
          </a:bodyPr>
          <a:lstStyle/>
          <a:p>
            <a:pPr lvl="0" algn="ctr" rtl="0">
              <a:buNone/>
            </a:pPr>
            <a:r>
              <a:rPr lang="en" sz="2400" b="1" u="sng"/>
              <a:t>Opportunities</a:t>
            </a:r>
          </a:p>
          <a:p>
            <a:endParaRPr lang="en" sz="2400" b="1" u="sng"/>
          </a:p>
          <a:p>
            <a:pPr marL="0" lvl="0" indent="0" rtl="0">
              <a:lnSpc>
                <a:spcPct val="100000"/>
              </a:lnSpc>
              <a:spcBef>
                <a:spcPts val="0"/>
              </a:spcBef>
              <a:buClr>
                <a:schemeClr val="dk1"/>
              </a:buClr>
              <a:buSzPct val="78571"/>
              <a:buFont typeface="Arial"/>
              <a:buNone/>
            </a:pPr>
            <a:r>
              <a:rPr lang="en" sz="1400" b="1">
                <a:latin typeface="Times New Roman"/>
                <a:ea typeface="Times New Roman"/>
                <a:cs typeface="Times New Roman"/>
                <a:sym typeface="Times New Roman"/>
              </a:rPr>
              <a:t>*</a:t>
            </a:r>
            <a:r>
              <a:rPr lang="en" sz="1400" b="1">
                <a:solidFill>
                  <a:srgbClr val="FFFFFF"/>
                </a:solidFill>
                <a:latin typeface="Times New Roman"/>
                <a:ea typeface="Times New Roman"/>
                <a:cs typeface="Times New Roman"/>
                <a:sym typeface="Times New Roman"/>
              </a:rPr>
              <a:t>  Increased globalization is a significant opportunity that IBM can exploit in order to balance the variations in different economies.</a:t>
            </a:r>
          </a:p>
          <a:p>
            <a:pPr marL="0" lvl="0" indent="0" rtl="0">
              <a:lnSpc>
                <a:spcPct val="115000"/>
              </a:lnSpc>
              <a:spcBef>
                <a:spcPts val="0"/>
              </a:spcBef>
              <a:buClr>
                <a:schemeClr val="dk1"/>
              </a:buClr>
              <a:buSzPct val="78571"/>
              <a:buFont typeface="Arial"/>
              <a:buNone/>
            </a:pPr>
            <a:r>
              <a:rPr lang="en" sz="1400" b="1">
                <a:solidFill>
                  <a:srgbClr val="FFFFFF"/>
                </a:solidFill>
                <a:latin typeface="Times New Roman"/>
                <a:ea typeface="Times New Roman"/>
                <a:cs typeface="Times New Roman"/>
                <a:sym typeface="Times New Roman"/>
              </a:rPr>
              <a:t>* Their growth markets such as Africa, China, India and Brazil.</a:t>
            </a:r>
          </a:p>
          <a:p>
            <a:pPr marL="0" lvl="0" indent="0" rtl="0">
              <a:lnSpc>
                <a:spcPct val="115000"/>
              </a:lnSpc>
              <a:spcBef>
                <a:spcPts val="0"/>
              </a:spcBef>
              <a:buClr>
                <a:schemeClr val="dk1"/>
              </a:buClr>
              <a:buSzPct val="78571"/>
              <a:buFont typeface="Arial"/>
              <a:buNone/>
            </a:pPr>
            <a:r>
              <a:rPr lang="en" sz="1400" b="1">
                <a:solidFill>
                  <a:srgbClr val="FFFFFF"/>
                </a:solidFill>
                <a:latin typeface="Times New Roman"/>
                <a:ea typeface="Times New Roman"/>
                <a:cs typeface="Times New Roman"/>
                <a:sym typeface="Times New Roman"/>
              </a:rPr>
              <a:t>* Smarter computing and cloud</a:t>
            </a:r>
          </a:p>
          <a:p>
            <a:pPr marL="0" lvl="0" indent="0" rtl="0">
              <a:lnSpc>
                <a:spcPct val="115000"/>
              </a:lnSpc>
              <a:spcBef>
                <a:spcPts val="0"/>
              </a:spcBef>
              <a:buClr>
                <a:schemeClr val="dk1"/>
              </a:buClr>
              <a:buSzPct val="78571"/>
              <a:buFont typeface="Arial"/>
              <a:buNone/>
            </a:pPr>
            <a:r>
              <a:rPr lang="en" sz="1400" b="1">
                <a:solidFill>
                  <a:srgbClr val="FFFFFF"/>
                </a:solidFill>
                <a:latin typeface="Times New Roman"/>
                <a:ea typeface="Times New Roman"/>
                <a:cs typeface="Times New Roman"/>
                <a:sym typeface="Times New Roman"/>
              </a:rPr>
              <a:t>* Business analytics and optimization</a:t>
            </a:r>
          </a:p>
          <a:p>
            <a:pPr marL="0" lvl="0" indent="0" rtl="0">
              <a:lnSpc>
                <a:spcPct val="115000"/>
              </a:lnSpc>
              <a:spcBef>
                <a:spcPts val="0"/>
              </a:spcBef>
              <a:buClr>
                <a:schemeClr val="dk1"/>
              </a:buClr>
              <a:buSzPct val="78571"/>
              <a:buFont typeface="Arial"/>
              <a:buNone/>
            </a:pPr>
            <a:r>
              <a:rPr lang="en" sz="1400" b="1">
                <a:solidFill>
                  <a:srgbClr val="FFFFFF"/>
                </a:solidFill>
                <a:latin typeface="Times New Roman"/>
                <a:ea typeface="Times New Roman"/>
                <a:cs typeface="Times New Roman"/>
                <a:sym typeface="Times New Roman"/>
              </a:rPr>
              <a:t>* Connectivity </a:t>
            </a:r>
          </a:p>
          <a:p>
            <a:endParaRPr lang="en" sz="1400" b="1">
              <a:solidFill>
                <a:srgbClr val="FFFFFF"/>
              </a:solidFill>
              <a:latin typeface="Times New Roman"/>
              <a:ea typeface="Times New Roman"/>
              <a:cs typeface="Times New Roman"/>
              <a:sym typeface="Times New Roman"/>
            </a:endParaRPr>
          </a:p>
        </p:txBody>
      </p:sp>
      <p:sp>
        <p:nvSpPr>
          <p:cNvPr id="139" name="Shape 139"/>
          <p:cNvSpPr txBox="1"/>
          <p:nvPr/>
        </p:nvSpPr>
        <p:spPr>
          <a:xfrm>
            <a:off x="4719400" y="1226525"/>
            <a:ext cx="4219199" cy="3362400"/>
          </a:xfrm>
          <a:prstGeom prst="rect">
            <a:avLst/>
          </a:prstGeom>
          <a:solidFill>
            <a:schemeClr val="dk2"/>
          </a:solidFill>
        </p:spPr>
        <p:txBody>
          <a:bodyPr lIns="91425" tIns="91425" rIns="91425" bIns="91425" anchor="t" anchorCtr="0">
            <a:noAutofit/>
          </a:bodyPr>
          <a:lstStyle/>
          <a:p>
            <a:pPr lvl="0" algn="ctr" rtl="0">
              <a:buNone/>
            </a:pPr>
            <a:r>
              <a:rPr lang="en" sz="2400" u="sng">
                <a:solidFill>
                  <a:schemeClr val="lt1"/>
                </a:solidFill>
              </a:rPr>
              <a:t>Threats </a:t>
            </a:r>
          </a:p>
          <a:p>
            <a:endParaRPr lang="en" sz="2400" u="sng">
              <a:solidFill>
                <a:schemeClr val="lt1"/>
              </a:solidFill>
            </a:endParaRPr>
          </a:p>
          <a:p>
            <a:pPr marL="0" lvl="0" indent="0" rtl="0">
              <a:lnSpc>
                <a:spcPct val="115000"/>
              </a:lnSpc>
              <a:buClr>
                <a:schemeClr val="dk1"/>
              </a:buClr>
              <a:buSzPct val="78571"/>
              <a:buFont typeface="Arial"/>
              <a:buNone/>
            </a:pPr>
            <a:r>
              <a:rPr lang="en" b="1">
                <a:solidFill>
                  <a:schemeClr val="lt1"/>
                </a:solidFill>
                <a:latin typeface="Courier New"/>
                <a:ea typeface="Courier New"/>
                <a:cs typeface="Courier New"/>
                <a:sym typeface="Courier New"/>
              </a:rPr>
              <a:t>*</a:t>
            </a:r>
            <a:r>
              <a:rPr lang="en" b="1">
                <a:solidFill>
                  <a:schemeClr val="lt1"/>
                </a:solidFill>
                <a:latin typeface="Times New Roman"/>
                <a:ea typeface="Times New Roman"/>
                <a:cs typeface="Times New Roman"/>
                <a:sym typeface="Times New Roman"/>
              </a:rPr>
              <a:t>  Demand for Smarter Planet solutions will depend on interest in charge rather than just reaction</a:t>
            </a:r>
          </a:p>
          <a:p>
            <a:pPr marL="0" lvl="0" indent="0" rtl="0">
              <a:lnSpc>
                <a:spcPct val="115000"/>
              </a:lnSpc>
              <a:buClr>
                <a:schemeClr val="dk1"/>
              </a:buClr>
              <a:buSzPct val="78571"/>
              <a:buFont typeface="Arial"/>
              <a:buNone/>
            </a:pPr>
            <a:r>
              <a:rPr lang="en" b="1">
                <a:solidFill>
                  <a:schemeClr val="lt1"/>
                </a:solidFill>
                <a:latin typeface="Times New Roman"/>
                <a:ea typeface="Times New Roman"/>
                <a:cs typeface="Times New Roman"/>
                <a:sym typeface="Times New Roman"/>
              </a:rPr>
              <a:t>*Conversion to custom-made technological solutions.</a:t>
            </a:r>
          </a:p>
          <a:p>
            <a:pPr marL="0" lvl="0" indent="0" rtl="0">
              <a:lnSpc>
                <a:spcPct val="115000"/>
              </a:lnSpc>
              <a:buClr>
                <a:schemeClr val="dk1"/>
              </a:buClr>
              <a:buSzPct val="78571"/>
              <a:buFont typeface="Arial"/>
              <a:buNone/>
            </a:pPr>
            <a:r>
              <a:rPr lang="en" b="1">
                <a:solidFill>
                  <a:schemeClr val="lt1"/>
                </a:solidFill>
                <a:latin typeface="Times New Roman"/>
                <a:ea typeface="Times New Roman"/>
                <a:cs typeface="Times New Roman"/>
                <a:sym typeface="Times New Roman"/>
              </a:rPr>
              <a:t>*Exhibiting success will require a precise and timely measurement of significant outcomes</a:t>
            </a:r>
          </a:p>
          <a:p>
            <a:endParaRPr lang="en" b="1">
              <a:solidFill>
                <a:schemeClr val="lt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0"/>
            <a:ext cx="8229600" cy="1815299"/>
          </a:xfrm>
          <a:prstGeom prst="rect">
            <a:avLst/>
          </a:prstGeom>
        </p:spPr>
        <p:txBody>
          <a:bodyPr lIns="91425" tIns="91425" rIns="91425" bIns="91425" anchor="b" anchorCtr="0">
            <a:noAutofit/>
          </a:bodyPr>
          <a:lstStyle/>
          <a:p>
            <a:pPr lvl="0" rtl="0">
              <a:buClr>
                <a:schemeClr val="dk1"/>
              </a:buClr>
              <a:buSzPct val="45833"/>
              <a:buFont typeface="Arial"/>
              <a:buNone/>
            </a:pPr>
            <a:r>
              <a:rPr lang="en" sz="2400" u="sng">
                <a:solidFill>
                  <a:schemeClr val="lt1"/>
                </a:solidFill>
                <a:latin typeface="Times New Roman"/>
                <a:ea typeface="Times New Roman"/>
                <a:cs typeface="Times New Roman"/>
                <a:sym typeface="Times New Roman"/>
              </a:rPr>
              <a:t>What are the relevant trends to consider for the next three to five years?</a:t>
            </a:r>
          </a:p>
          <a:p>
            <a:endParaRPr lang="en" sz="2400" u="sng">
              <a:solidFill>
                <a:schemeClr val="lt1"/>
              </a:solidFill>
              <a:latin typeface="Times New Roman"/>
              <a:ea typeface="Times New Roman"/>
              <a:cs typeface="Times New Roman"/>
              <a:sym typeface="Times New Roman"/>
            </a:endParaRPr>
          </a:p>
        </p:txBody>
      </p:sp>
      <p:sp>
        <p:nvSpPr>
          <p:cNvPr id="145" name="Shape 145"/>
          <p:cNvSpPr txBox="1">
            <a:spLocks noGrp="1"/>
          </p:cNvSpPr>
          <p:nvPr>
            <p:ph type="body" idx="1"/>
          </p:nvPr>
        </p:nvSpPr>
        <p:spPr>
          <a:xfrm>
            <a:off x="457200" y="1410350"/>
            <a:ext cx="3548999" cy="3006299"/>
          </a:xfrm>
          <a:prstGeom prst="rect">
            <a:avLst/>
          </a:prstGeom>
          <a:solidFill>
            <a:schemeClr val="dk2"/>
          </a:solidFill>
        </p:spPr>
        <p:txBody>
          <a:bodyPr lIns="91425" tIns="91425" rIns="91425" bIns="91425" anchor="t" anchorCtr="0">
            <a:noAutofit/>
          </a:bodyPr>
          <a:lstStyle/>
          <a:p>
            <a:pPr lvl="0" algn="ctr" rtl="0">
              <a:buNone/>
            </a:pPr>
            <a:r>
              <a:rPr lang="en" sz="2400" b="1" u="sng"/>
              <a:t>Customer Trends</a:t>
            </a:r>
          </a:p>
          <a:p>
            <a:endParaRPr lang="en" sz="2400" b="1" u="sng"/>
          </a:p>
          <a:p>
            <a:pPr lvl="0" rtl="0">
              <a:buClr>
                <a:schemeClr val="dk1"/>
              </a:buClr>
              <a:buSzPct val="78571"/>
              <a:buFont typeface="Arial"/>
              <a:buNone/>
            </a:pPr>
            <a:r>
              <a:rPr lang="en" sz="1400" b="1">
                <a:latin typeface="Courier New"/>
                <a:ea typeface="Courier New"/>
                <a:cs typeface="Courier New"/>
                <a:sym typeface="Courier New"/>
              </a:rPr>
              <a:t>o</a:t>
            </a:r>
            <a:r>
              <a:rPr lang="en" sz="1400" b="1">
                <a:latin typeface="Times New Roman"/>
                <a:ea typeface="Times New Roman"/>
                <a:cs typeface="Times New Roman"/>
                <a:sym typeface="Times New Roman"/>
              </a:rPr>
              <a:t>   Desire for a “globally integrated enterprise.”</a:t>
            </a:r>
          </a:p>
          <a:p>
            <a:pPr lvl="0" rtl="0">
              <a:buClr>
                <a:schemeClr val="dk1"/>
              </a:buClr>
              <a:buSzPct val="78571"/>
              <a:buFont typeface="Arial"/>
              <a:buNone/>
            </a:pPr>
            <a:r>
              <a:rPr lang="en" sz="1400" b="1">
                <a:latin typeface="Courier New"/>
                <a:ea typeface="Courier New"/>
                <a:cs typeface="Courier New"/>
                <a:sym typeface="Courier New"/>
              </a:rPr>
              <a:t>o</a:t>
            </a:r>
            <a:r>
              <a:rPr lang="en" sz="1400" b="1">
                <a:latin typeface="Times New Roman"/>
                <a:ea typeface="Times New Roman"/>
                <a:cs typeface="Times New Roman"/>
                <a:sym typeface="Times New Roman"/>
              </a:rPr>
              <a:t>   Desire for “connectivity across technologies.”</a:t>
            </a:r>
          </a:p>
          <a:p>
            <a:pPr lvl="0" rtl="0">
              <a:buClr>
                <a:schemeClr val="dk1"/>
              </a:buClr>
              <a:buSzPct val="78571"/>
              <a:buFont typeface="Arial"/>
              <a:buNone/>
            </a:pPr>
            <a:r>
              <a:rPr lang="en" sz="1400" b="1">
                <a:latin typeface="Courier New"/>
                <a:ea typeface="Courier New"/>
                <a:cs typeface="Courier New"/>
                <a:sym typeface="Courier New"/>
              </a:rPr>
              <a:t>o</a:t>
            </a:r>
            <a:r>
              <a:rPr lang="en" sz="1400" b="1">
                <a:latin typeface="Times New Roman"/>
                <a:ea typeface="Times New Roman"/>
                <a:cs typeface="Times New Roman"/>
                <a:sym typeface="Times New Roman"/>
              </a:rPr>
              <a:t>   Desire for “customized technological solutions.”</a:t>
            </a:r>
          </a:p>
          <a:p>
            <a:endParaRPr lang="en" sz="1400" b="1">
              <a:latin typeface="Times New Roman"/>
              <a:ea typeface="Times New Roman"/>
              <a:cs typeface="Times New Roman"/>
              <a:sym typeface="Times New Roman"/>
            </a:endParaRPr>
          </a:p>
        </p:txBody>
      </p:sp>
      <p:sp>
        <p:nvSpPr>
          <p:cNvPr id="146" name="Shape 146"/>
          <p:cNvSpPr txBox="1"/>
          <p:nvPr/>
        </p:nvSpPr>
        <p:spPr>
          <a:xfrm>
            <a:off x="4920900" y="1410350"/>
            <a:ext cx="3765900" cy="2942699"/>
          </a:xfrm>
          <a:prstGeom prst="rect">
            <a:avLst/>
          </a:prstGeom>
          <a:solidFill>
            <a:schemeClr val="dk2"/>
          </a:solidFill>
        </p:spPr>
        <p:txBody>
          <a:bodyPr lIns="91425" tIns="91425" rIns="91425" bIns="91425" anchor="t" anchorCtr="0">
            <a:noAutofit/>
          </a:bodyPr>
          <a:lstStyle/>
          <a:p>
            <a:pPr lvl="0" algn="ctr" rtl="0">
              <a:buNone/>
            </a:pPr>
            <a:r>
              <a:rPr lang="en" sz="2400" b="1" u="sng">
                <a:solidFill>
                  <a:schemeClr val="lt1"/>
                </a:solidFill>
              </a:rPr>
              <a:t>External Trends</a:t>
            </a:r>
          </a:p>
          <a:p>
            <a:endParaRPr lang="en" sz="2400" b="1" u="sng">
              <a:solidFill>
                <a:schemeClr val="lt1"/>
              </a:solidFill>
            </a:endParaRPr>
          </a:p>
          <a:p>
            <a:endParaRPr lang="en" sz="2400" b="1" u="sng">
              <a:solidFill>
                <a:schemeClr val="lt1"/>
              </a:solidFill>
            </a:endParaRPr>
          </a:p>
          <a:p>
            <a:pPr lvl="0" algn="l" rtl="0">
              <a:buNone/>
            </a:pPr>
            <a:r>
              <a:rPr lang="en" b="1">
                <a:solidFill>
                  <a:schemeClr val="lt1"/>
                </a:solidFill>
              </a:rPr>
              <a:t>*  </a:t>
            </a:r>
            <a:r>
              <a:rPr lang="en" b="1">
                <a:solidFill>
                  <a:schemeClr val="lt1"/>
                </a:solidFill>
                <a:latin typeface="Times New Roman"/>
                <a:ea typeface="Times New Roman"/>
                <a:cs typeface="Times New Roman"/>
                <a:sym typeface="Times New Roman"/>
              </a:rPr>
              <a:t>Increasingly quick access to world wide web</a:t>
            </a:r>
          </a:p>
          <a:p>
            <a:endParaRPr lang="en" b="1">
              <a:solidFill>
                <a:schemeClr val="lt1"/>
              </a:solidFill>
              <a:latin typeface="Times New Roman"/>
              <a:ea typeface="Times New Roman"/>
              <a:cs typeface="Times New Roman"/>
              <a:sym typeface="Times New Roman"/>
            </a:endParaRPr>
          </a:p>
          <a:p>
            <a:pPr lvl="0" rtl="0">
              <a:buNone/>
            </a:pPr>
            <a:r>
              <a:rPr lang="en" b="1">
                <a:solidFill>
                  <a:schemeClr val="lt1"/>
                </a:solidFill>
                <a:latin typeface="Times New Roman"/>
                <a:ea typeface="Times New Roman"/>
                <a:cs typeface="Times New Roman"/>
                <a:sym typeface="Times New Roman"/>
              </a:rPr>
              <a:t>*  Advance in rising economies</a:t>
            </a:r>
          </a:p>
          <a:p>
            <a:endParaRPr lang="en" b="1">
              <a:solidFill>
                <a:schemeClr val="lt1"/>
              </a:solidFill>
              <a:latin typeface="Times New Roman"/>
              <a:ea typeface="Times New Roman"/>
              <a:cs typeface="Times New Roman"/>
              <a:sym typeface="Times New Roman"/>
            </a:endParaRPr>
          </a:p>
          <a:p>
            <a:pPr lvl="0" rtl="0">
              <a:buClr>
                <a:schemeClr val="dk1"/>
              </a:buClr>
              <a:buSzPct val="78571"/>
              <a:buFont typeface="Arial"/>
              <a:buNone/>
            </a:pPr>
            <a:r>
              <a:rPr lang="en" b="1">
                <a:solidFill>
                  <a:schemeClr val="lt1"/>
                </a:solidFill>
                <a:latin typeface="Times New Roman"/>
                <a:ea typeface="Times New Roman"/>
                <a:cs typeface="Times New Roman"/>
                <a:sym typeface="Times New Roman"/>
              </a:rPr>
              <a:t>*  Fewer global transportation/trade barriers</a:t>
            </a:r>
          </a:p>
          <a:p>
            <a:endParaRPr lang="en" b="1">
              <a:solidFill>
                <a:schemeClr val="lt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lnSpc>
                <a:spcPct val="200000"/>
              </a:lnSpc>
              <a:buNone/>
            </a:pPr>
            <a:r>
              <a:rPr lang="en" sz="1800">
                <a:solidFill>
                  <a:srgbClr val="FFFFFF"/>
                </a:solidFill>
              </a:rPr>
              <a:t>
</a:t>
            </a:r>
          </a:p>
          <a:p>
            <a:endParaRPr lang="en" sz="1800">
              <a:solidFill>
                <a:srgbClr val="FFFFFF"/>
              </a:solidFill>
            </a:endParaRPr>
          </a:p>
          <a:p>
            <a:pPr lvl="0" algn="ctr" rtl="0">
              <a:lnSpc>
                <a:spcPct val="100000"/>
              </a:lnSpc>
              <a:buNone/>
            </a:pPr>
            <a:r>
              <a:rPr lang="en">
                <a:solidFill>
                  <a:srgbClr val="FFFFFF"/>
                </a:solidFill>
              </a:rPr>
              <a:t>Question 3</a:t>
            </a:r>
          </a:p>
        </p:txBody>
      </p:sp>
      <p:sp>
        <p:nvSpPr>
          <p:cNvPr id="152" name="Shape 1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30555"/>
              <a:buFont typeface="Arial"/>
              <a:buNone/>
            </a:pPr>
            <a:r>
              <a:rPr lang="en" sz="3600" b="1">
                <a:solidFill>
                  <a:srgbClr val="FFFFFF"/>
                </a:solidFill>
              </a:rPr>
              <a:t>How can IBM communicate its strategy to companies, cities, and governments?</a:t>
            </a:r>
          </a:p>
          <a:p>
            <a:endParaRPr lang="en" sz="3600" b="1">
              <a:solidFill>
                <a:srgbClr val="FFFFFF"/>
              </a:solidFil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FFFFFF"/>
                </a:solidFill>
              </a:rPr>
              <a:t>Communicate Strategies </a:t>
            </a:r>
          </a:p>
        </p:txBody>
      </p:sp>
      <p:sp>
        <p:nvSpPr>
          <p:cNvPr id="158" name="Shape 1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Proper Advertisements(Personal Connections)</a:t>
            </a:r>
          </a:p>
          <a:p>
            <a:pPr marL="457200" lvl="0" indent="-342900" rtl="0">
              <a:buClr>
                <a:schemeClr val="lt1"/>
              </a:buClr>
              <a:buSzPct val="166666"/>
              <a:buFont typeface="Arial"/>
              <a:buChar char="•"/>
            </a:pPr>
            <a:r>
              <a:rPr lang="en" sz="1800"/>
              <a:t>Being adaptable (Versatility is key)</a:t>
            </a:r>
          </a:p>
          <a:p>
            <a:pPr marL="457200" lvl="0" indent="-342900" rtl="0">
              <a:buClr>
                <a:schemeClr val="lt1"/>
              </a:buClr>
              <a:buSzPct val="166666"/>
              <a:buFont typeface="Arial"/>
              <a:buChar char="•"/>
            </a:pPr>
            <a:r>
              <a:rPr lang="en" sz="1800"/>
              <a:t>Personal approach</a:t>
            </a:r>
          </a:p>
          <a:p>
            <a:pPr lvl="0" rtl="0">
              <a:buNone/>
            </a:pPr>
            <a:r>
              <a:rPr lang="en"/>
              <a:t>Monopoly (Innovative)</a:t>
            </a:r>
          </a:p>
          <a:p>
            <a:pPr marL="457200" lvl="0" indent="-342900" rtl="0">
              <a:buClr>
                <a:schemeClr val="lt1"/>
              </a:buClr>
              <a:buSzPct val="166666"/>
              <a:buFont typeface="Arial"/>
              <a:buChar char="•"/>
            </a:pPr>
            <a:r>
              <a:rPr lang="en" sz="1800"/>
              <a:t>Being an individual (focusing on the clients instead of profits)</a:t>
            </a:r>
          </a:p>
          <a:p>
            <a:pPr lvl="0" rtl="0">
              <a:buNone/>
            </a:pPr>
            <a:r>
              <a:rPr lang="en"/>
              <a:t>Create Partnerships</a:t>
            </a:r>
          </a:p>
          <a:p>
            <a:pPr marL="457200" lvl="0" indent="-342900" rtl="0">
              <a:buClr>
                <a:schemeClr val="lt1"/>
              </a:buClr>
              <a:buSzPct val="166666"/>
              <a:buFont typeface="Arial"/>
              <a:buChar char="•"/>
            </a:pPr>
            <a:r>
              <a:rPr lang="en" sz="1800"/>
              <a:t>Be beneficial for the communities, Cities, Governments.</a:t>
            </a:r>
          </a:p>
          <a:p>
            <a:endParaRPr lang="en" sz="1800"/>
          </a:p>
          <a:p>
            <a:endParaRPr lang="en" sz="1800"/>
          </a:p>
          <a:p>
            <a:endParaRPr lang="en" sz="1800"/>
          </a:p>
          <a:p>
            <a:endParaRPr lang="en" sz="18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4"/>
            <a:ext cx="8229600" cy="994200"/>
          </a:xfrm>
          <a:prstGeom prst="rect">
            <a:avLst/>
          </a:prstGeom>
        </p:spPr>
        <p:txBody>
          <a:bodyPr lIns="91425" tIns="91425" rIns="91425" bIns="91425" anchor="b" anchorCtr="0">
            <a:noAutofit/>
          </a:bodyPr>
          <a:lstStyle/>
          <a:p>
            <a:pPr marL="2286000" indent="457200">
              <a:buNone/>
            </a:pPr>
            <a:r>
              <a:rPr lang="en">
                <a:solidFill>
                  <a:srgbClr val="EFEFEF"/>
                </a:solidFill>
              </a:rPr>
              <a:t>Question 4</a:t>
            </a:r>
          </a:p>
        </p:txBody>
      </p:sp>
      <p:sp>
        <p:nvSpPr>
          <p:cNvPr id="164" name="Shape 1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sz="3600" b="1">
                <a:solidFill>
                  <a:srgbClr val="EFEFEF"/>
                </a:solidFill>
              </a:rPr>
              <a:t>What are the benefits of the Smarter Planet initiative to (a) society and (b) IBM?</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85525" y="-1935500"/>
            <a:ext cx="833999" cy="748799"/>
          </a:xfrm>
          <a:prstGeom prst="rect">
            <a:avLst/>
          </a:prstGeom>
        </p:spPr>
        <p:txBody>
          <a:bodyPr lIns="91425" tIns="91425" rIns="91425" bIns="91425" anchor="b" anchorCtr="0">
            <a:noAutofit/>
          </a:bodyPr>
          <a:lstStyle/>
          <a:p>
            <a:endParaRPr/>
          </a:p>
        </p:txBody>
      </p:sp>
      <p:sp>
        <p:nvSpPr>
          <p:cNvPr id="170" name="Shape 170"/>
          <p:cNvSpPr txBox="1">
            <a:spLocks noGrp="1"/>
          </p:cNvSpPr>
          <p:nvPr>
            <p:ph type="body" idx="1"/>
          </p:nvPr>
        </p:nvSpPr>
        <p:spPr>
          <a:xfrm>
            <a:off x="457200" y="286475"/>
            <a:ext cx="8229600" cy="4856999"/>
          </a:xfrm>
          <a:prstGeom prst="rect">
            <a:avLst/>
          </a:prstGeom>
        </p:spPr>
        <p:txBody>
          <a:bodyPr lIns="91425" tIns="91425" rIns="91425" bIns="91425" anchor="t" anchorCtr="0">
            <a:noAutofit/>
          </a:bodyPr>
          <a:lstStyle/>
          <a:p>
            <a:pPr lvl="0" rtl="0">
              <a:buNone/>
            </a:pPr>
            <a:r>
              <a:rPr lang="en" sz="2400"/>
              <a:t>a.) Benefits with society</a:t>
            </a:r>
          </a:p>
          <a:p>
            <a:pPr marL="457200" lvl="0" indent="-381000" rtl="0">
              <a:buClr>
                <a:schemeClr val="lt1"/>
              </a:buClr>
              <a:buSzPct val="100000"/>
              <a:buFont typeface="Trebuchet MS"/>
              <a:buChar char="●"/>
            </a:pPr>
            <a:r>
              <a:rPr lang="en" sz="2400"/>
              <a:t>Made banking easier with the ATM</a:t>
            </a:r>
          </a:p>
          <a:p>
            <a:pPr marL="457200" lvl="0" indent="-381000" rtl="0">
              <a:buClr>
                <a:schemeClr val="lt1"/>
              </a:buClr>
              <a:buSzPct val="100000"/>
              <a:buFont typeface="Trebuchet MS"/>
              <a:buChar char="●"/>
            </a:pPr>
            <a:r>
              <a:rPr lang="en" sz="2400"/>
              <a:t>Saved billions of dollars by saving water</a:t>
            </a:r>
          </a:p>
          <a:p>
            <a:pPr marL="457200" lvl="0" indent="-381000" rtl="0">
              <a:buClr>
                <a:schemeClr val="lt1"/>
              </a:buClr>
              <a:buSzPct val="100000"/>
              <a:buFont typeface="Trebuchet MS"/>
              <a:buChar char="●"/>
            </a:pPr>
            <a:r>
              <a:rPr lang="en" sz="2400"/>
              <a:t>Helped with traffic congestion</a:t>
            </a:r>
          </a:p>
          <a:p>
            <a:pPr marL="457200" lvl="0" indent="-381000" rtl="0">
              <a:buClr>
                <a:schemeClr val="lt1"/>
              </a:buClr>
              <a:buSzPct val="100000"/>
              <a:buFont typeface="Trebuchet MS"/>
              <a:buChar char="●"/>
            </a:pPr>
            <a:r>
              <a:rPr lang="en" sz="2400"/>
              <a:t>Helped with the wastage of food</a:t>
            </a:r>
          </a:p>
          <a:p>
            <a:pPr lvl="0" rtl="0">
              <a:buNone/>
            </a:pPr>
            <a:r>
              <a:rPr lang="en" sz="2400"/>
              <a:t>b.) How IBM has benefitted </a:t>
            </a:r>
          </a:p>
          <a:p>
            <a:pPr marL="457200" lvl="0" indent="-381000" rtl="0">
              <a:buClr>
                <a:schemeClr val="lt1"/>
              </a:buClr>
              <a:buSzPct val="100000"/>
              <a:buFont typeface="Trebuchet MS"/>
              <a:buChar char="●"/>
            </a:pPr>
            <a:r>
              <a:rPr lang="en" sz="2400">
                <a:solidFill>
                  <a:srgbClr val="EFEFEF"/>
                </a:solidFill>
              </a:rPr>
              <a:t>Opened up over 400,000 jobs for people in over 200 countries</a:t>
            </a:r>
          </a:p>
          <a:p>
            <a:pPr marL="457200" lvl="0" indent="-381000" rtl="0">
              <a:buClr>
                <a:srgbClr val="EFEFEF"/>
              </a:buClr>
              <a:buSzPct val="100000"/>
              <a:buFont typeface="Trebuchet MS"/>
              <a:buChar char="●"/>
            </a:pPr>
            <a:r>
              <a:rPr lang="en" sz="2400">
                <a:solidFill>
                  <a:srgbClr val="EFEFEF"/>
                </a:solidFill>
              </a:rPr>
              <a:t>The leading developer of new business technologies</a:t>
            </a:r>
          </a:p>
          <a:p>
            <a:pPr marL="457200" lvl="0" indent="-381000" rtl="0">
              <a:buClr>
                <a:srgbClr val="EFEFEF"/>
              </a:buClr>
              <a:buSzPct val="100000"/>
              <a:buFont typeface="Trebuchet MS"/>
              <a:buChar char="●"/>
            </a:pPr>
            <a:r>
              <a:rPr lang="en" sz="2400">
                <a:solidFill>
                  <a:srgbClr val="EFEFEF"/>
                </a:solidFill>
              </a:rPr>
              <a:t>Forbes magazine named IBM the fourth most valuable brand in the world</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buNone/>
            </a:pPr>
            <a:r>
              <a:rPr lang="en">
                <a:solidFill>
                  <a:srgbClr val="F3F3F3"/>
                </a:solidFill>
              </a:rPr>
              <a:t>Question 5</a:t>
            </a:r>
          </a:p>
        </p:txBody>
      </p:sp>
      <p:sp>
        <p:nvSpPr>
          <p:cNvPr id="176" name="Shape 1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just" rtl="0">
              <a:lnSpc>
                <a:spcPct val="100000"/>
              </a:lnSpc>
              <a:spcBef>
                <a:spcPts val="0"/>
              </a:spcBef>
              <a:buNone/>
            </a:pPr>
            <a:r>
              <a:rPr lang="en" sz="3600" b="1">
                <a:solidFill>
                  <a:srgbClr val="FFFFFF"/>
                </a:solidFill>
                <a:latin typeface="Times New Roman"/>
                <a:ea typeface="Times New Roman"/>
                <a:cs typeface="Times New Roman"/>
                <a:sym typeface="Times New Roman"/>
              </a:rPr>
              <a:t> </a:t>
            </a:r>
            <a:r>
              <a:rPr lang="en" sz="3600" b="1">
                <a:solidFill>
                  <a:srgbClr val="FFFFFF"/>
                </a:solidFill>
              </a:rPr>
              <a:t>How should IBM measure the results of the Smarter Planet strategy?</a:t>
            </a:r>
            <a:r>
              <a:rPr lang="en" sz="1200" b="1">
                <a:solidFill>
                  <a:srgbClr val="FFFFFF"/>
                </a:solidFill>
              </a:rPr>
              <a:t> </a:t>
            </a:r>
          </a:p>
          <a:p>
            <a:endParaRPr lang="en" sz="1200" b="1">
              <a:solidFill>
                <a:srgbClr val="FFFFFF"/>
              </a:solidFill>
            </a:endParaRPr>
          </a:p>
          <a:p>
            <a:pPr marL="457200" lvl="0" indent="-342900" rtl="0">
              <a:buClr>
                <a:schemeClr val="lt1"/>
              </a:buClr>
              <a:buSzPct val="166666"/>
              <a:buFont typeface="Arial"/>
              <a:buChar char="•"/>
            </a:pPr>
            <a:r>
              <a:rPr lang="en" sz="1800"/>
              <a:t>Getting feedback from the customers, companies, cities and governments they have been in contact with by sending out surveys via email</a:t>
            </a:r>
          </a:p>
          <a:p>
            <a:pPr marL="457200" lvl="0" indent="-342900" rtl="0">
              <a:buClr>
                <a:schemeClr val="lt1"/>
              </a:buClr>
              <a:buSzPct val="166666"/>
              <a:buFont typeface="Arial"/>
              <a:buChar char="•"/>
            </a:pPr>
            <a:r>
              <a:rPr lang="en" sz="1800"/>
              <a:t>This will keep us better connected to the clients</a:t>
            </a:r>
          </a:p>
          <a:p>
            <a:pPr marL="457200" lvl="0" indent="-342900" rtl="0">
              <a:buClr>
                <a:schemeClr val="lt1"/>
              </a:buClr>
              <a:buSzPct val="166666"/>
              <a:buFont typeface="Arial"/>
              <a:buChar char="•"/>
            </a:pPr>
            <a:r>
              <a:rPr lang="en" sz="1800"/>
              <a:t>Also, by using their own smart systems to analyze their own data, increasing the efficiency of the results</a:t>
            </a:r>
          </a:p>
          <a:p>
            <a:endParaRPr lang="en" sz="1800"/>
          </a:p>
          <a:p>
            <a:endParaRPr lang="en" sz="180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10200"/>
            <a:ext cx="8229600" cy="502500"/>
          </a:xfrm>
          <a:prstGeom prst="rect">
            <a:avLst/>
          </a:prstGeom>
        </p:spPr>
        <p:txBody>
          <a:bodyPr lIns="91425" tIns="91425" rIns="91425" bIns="91425" anchor="b" anchorCtr="0">
            <a:noAutofit/>
          </a:bodyPr>
          <a:lstStyle/>
          <a:p>
            <a:pPr>
              <a:buNone/>
            </a:pPr>
            <a:r>
              <a:rPr lang="en"/>
              <a:t>The End….</a:t>
            </a:r>
          </a:p>
        </p:txBody>
      </p:sp>
      <p:sp>
        <p:nvSpPr>
          <p:cNvPr id="182" name="Shape 182"/>
          <p:cNvSpPr txBox="1">
            <a:spLocks noGrp="1"/>
          </p:cNvSpPr>
          <p:nvPr>
            <p:ph type="body" idx="1"/>
          </p:nvPr>
        </p:nvSpPr>
        <p:spPr>
          <a:xfrm>
            <a:off x="457200" y="917450"/>
            <a:ext cx="8229600" cy="4008299"/>
          </a:xfrm>
          <a:prstGeom prst="rect">
            <a:avLst/>
          </a:prstGeom>
        </p:spPr>
        <p:txBody>
          <a:bodyPr lIns="91425" tIns="91425" rIns="91425" bIns="91425" anchor="t" anchorCtr="0">
            <a:noAutofit/>
          </a:bodyPr>
          <a:lstStyle/>
          <a:p>
            <a:pPr lvl="0">
              <a:buNone/>
            </a:pPr>
            <a:r>
              <a:rPr lang="en" sz="1800"/>
              <a:t>                                                      IBM</a:t>
            </a:r>
          </a:p>
        </p:txBody>
      </p:sp>
      <p:pic>
        <p:nvPicPr>
          <p:cNvPr id="183" name="Shape 183"/>
          <p:cNvPicPr preferRelativeResize="0"/>
          <p:nvPr/>
        </p:nvPicPr>
        <p:blipFill>
          <a:blip r:embed="rId3"/>
          <a:stretch>
            <a:fillRect/>
          </a:stretch>
        </p:blipFill>
        <p:spPr>
          <a:xfrm>
            <a:off x="2287475" y="1077650"/>
            <a:ext cx="4327449" cy="2988200"/>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Background</a:t>
            </a:r>
          </a:p>
        </p:txBody>
      </p:sp>
      <p:sp>
        <p:nvSpPr>
          <p:cNvPr id="77" name="Shape 7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-Founded in 1911 as Computing Tabulating Recording Company</a:t>
            </a:r>
          </a:p>
          <a:p>
            <a:pPr lvl="0" rtl="0">
              <a:buNone/>
            </a:pPr>
            <a:r>
              <a:rPr lang="en"/>
              <a:t>-Was a result of a merger of 3 different companies </a:t>
            </a:r>
          </a:p>
          <a:p>
            <a:pPr>
              <a:buNone/>
            </a:pPr>
            <a:r>
              <a:rPr lang="en"/>
              <a:t>-IBM is a multinational technology and consulting corporation based in Armonk, New York</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Background</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-Produce and market computer software and hardware</a:t>
            </a:r>
          </a:p>
          <a:p>
            <a:pPr lvl="0" rtl="0">
              <a:buNone/>
            </a:pPr>
            <a:r>
              <a:rPr lang="en"/>
              <a:t>-Also offers consulting services from computers to nanotechnology</a:t>
            </a:r>
          </a:p>
          <a:p>
            <a:pPr>
              <a:buNone/>
            </a:pPr>
            <a:r>
              <a:rPr lang="en"/>
              <a:t>-Nicknamed “Big Blue” because of it’s blue logo, letters, and uniforms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Background</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a:t>
            </a:r>
            <a:r>
              <a:rPr lang="en" i="1"/>
              <a:t>Forbes </a:t>
            </a:r>
            <a:r>
              <a:rPr lang="en"/>
              <a:t>magazine ranked IBM as 4th most valuable brand in the world</a:t>
            </a:r>
          </a:p>
          <a:p>
            <a:pPr lvl="0" rtl="0">
              <a:buNone/>
            </a:pPr>
            <a:r>
              <a:rPr lang="en"/>
              <a:t>-IBM receives 5,000 patents each year</a:t>
            </a:r>
          </a:p>
          <a:p>
            <a:pPr>
              <a:buNone/>
            </a:pPr>
            <a:r>
              <a:rPr lang="en"/>
              <a:t>-Top inventions include: ATM, hard disk dirve, magnetic stripe card, relational databases and the UPC</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Macro-Environmental Forces</a:t>
            </a:r>
          </a:p>
        </p:txBody>
      </p:sp>
      <p:sp>
        <p:nvSpPr>
          <p:cNvPr id="95" name="Shape 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-Competitors</a:t>
            </a:r>
          </a:p>
          <a:p>
            <a:pPr lvl="0" rtl="0">
              <a:buNone/>
            </a:pPr>
            <a:r>
              <a:rPr lang="en"/>
              <a:t>-Different Demographics</a:t>
            </a:r>
          </a:p>
          <a:p>
            <a:pPr lvl="0" rtl="0">
              <a:buNone/>
            </a:pPr>
            <a:r>
              <a:rPr lang="en"/>
              <a:t>-Government regulations</a:t>
            </a:r>
          </a:p>
          <a:p>
            <a:pPr>
              <a:buNone/>
            </a:pPr>
            <a:r>
              <a:rPr lang="en"/>
              <a:t>-Inflations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t>Main Competitors</a:t>
            </a:r>
          </a:p>
        </p:txBody>
      </p:sp>
      <p:pic>
        <p:nvPicPr>
          <p:cNvPr id="101" name="Shape 101"/>
          <p:cNvPicPr preferRelativeResize="0"/>
          <p:nvPr/>
        </p:nvPicPr>
        <p:blipFill>
          <a:blip r:embed="rId3"/>
          <a:stretch>
            <a:fillRect/>
          </a:stretch>
        </p:blipFill>
        <p:spPr>
          <a:xfrm>
            <a:off x="1872787" y="1187472"/>
            <a:ext cx="5398417" cy="37510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pic>
        <p:nvPicPr>
          <p:cNvPr id="107" name="Shape 107"/>
          <p:cNvPicPr preferRelativeResize="0"/>
          <p:nvPr/>
        </p:nvPicPr>
        <p:blipFill>
          <a:blip r:embed="rId3"/>
          <a:stretch>
            <a:fillRect/>
          </a:stretch>
        </p:blipFill>
        <p:spPr>
          <a:xfrm>
            <a:off x="1876425" y="1591387"/>
            <a:ext cx="5391150" cy="29432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84278"/>
            <a:ext cx="8229600" cy="857400"/>
          </a:xfrm>
          <a:prstGeom prst="rect">
            <a:avLst/>
          </a:prstGeom>
        </p:spPr>
        <p:txBody>
          <a:bodyPr lIns="91425" tIns="91425" rIns="91425" bIns="91425" anchor="b" anchorCtr="0">
            <a:noAutofit/>
          </a:bodyPr>
          <a:lstStyle/>
          <a:p>
            <a:pPr algn="ctr">
              <a:buNone/>
            </a:pPr>
            <a:r>
              <a:rPr lang="en">
                <a:solidFill>
                  <a:srgbClr val="F3F3F3"/>
                </a:solidFill>
              </a:rPr>
              <a:t>Question 1 </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sz="3600" b="1">
                <a:solidFill>
                  <a:srgbClr val="F3F3F3"/>
                </a:solidFill>
              </a:rPr>
              <a:t>What is IBM’s “Smarter Planet” business strategy? How does this strategy relate to IBM’s mission and values?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F3F3F3"/>
                </a:solidFill>
              </a:rPr>
              <a:t>Business Strategy</a:t>
            </a:r>
          </a:p>
        </p:txBody>
      </p:sp>
      <p:sp>
        <p:nvSpPr>
          <p:cNvPr id="119" name="Shape 11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lt1"/>
              </a:buClr>
              <a:buSzPct val="100000"/>
              <a:buFont typeface="Trebuchet MS"/>
              <a:buChar char="●"/>
            </a:pPr>
            <a:r>
              <a:rPr lang="en" sz="2400">
                <a:solidFill>
                  <a:srgbClr val="F3F3F3"/>
                </a:solidFill>
              </a:rPr>
              <a:t>IBM’s “Smarter Planet” strategy is based on the idea that the next major revolution in the global marketplace will move the world’s organizations toward using equipment developments that generate unprecedented amounts of data. </a:t>
            </a:r>
          </a:p>
          <a:p>
            <a:pPr marL="457200" lvl="0" indent="-381000" rtl="0">
              <a:buClr>
                <a:srgbClr val="F3F3F3"/>
              </a:buClr>
              <a:buSzPct val="100000"/>
              <a:buFont typeface="Trebuchet MS"/>
              <a:buChar char="●"/>
            </a:pPr>
            <a:r>
              <a:rPr lang="en" sz="2400">
                <a:solidFill>
                  <a:srgbClr val="F3F3F3"/>
                </a:solidFill>
              </a:rPr>
              <a:t>Therefore, they will collect data from industries such as banking, energy, health care and retailing to help businesses be more efficient, productive, and responsive.</a:t>
            </a:r>
          </a:p>
          <a:p>
            <a:endParaRPr lang="en" sz="2400">
              <a:solidFill>
                <a:srgbClr val="F3F3F3"/>
              </a:solidFill>
            </a:endParaRPr>
          </a:p>
        </p:txBody>
      </p:sp>
    </p:spTree>
  </p:cSld>
  <p:clrMapOvr>
    <a:masterClrMapping/>
  </p:clrMapOvr>
  <p:transition spd="slow">
    <p:cut/>
  </p:transition>
</p:sld>
</file>

<file path=ppt/theme/theme1.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On-screen Show (16:9)</PresentationFormat>
  <Paragraphs>103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spotlight</vt:lpstr>
      <vt:lpstr>IBM (International Business Machines)</vt:lpstr>
      <vt:lpstr>Background</vt:lpstr>
      <vt:lpstr>Background</vt:lpstr>
      <vt:lpstr>Background</vt:lpstr>
      <vt:lpstr>Macro-Environmental Forces</vt:lpstr>
      <vt:lpstr>Main Competitors</vt:lpstr>
      <vt:lpstr>PowerPoint Presentation</vt:lpstr>
      <vt:lpstr>Question 1 </vt:lpstr>
      <vt:lpstr>Business Strategy</vt:lpstr>
      <vt:lpstr>Relation to Mission and Values</vt:lpstr>
      <vt:lpstr>Question 2.  IBM SWOT Analysis</vt:lpstr>
      <vt:lpstr>SWOT Analysis cont’d..</vt:lpstr>
      <vt:lpstr>What are the relevant trends to consider for the next three to five years? </vt:lpstr>
      <vt:lpstr>
  Question 3</vt:lpstr>
      <vt:lpstr>Communicate Strategies </vt:lpstr>
      <vt:lpstr>Question 4</vt:lpstr>
      <vt:lpstr>PowerPoint Presentation</vt:lpstr>
      <vt:lpstr>Question 5</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(International Business Machines)</dc:title>
  <dc:creator>Taylor Ann</dc:creator>
  <cp:lastModifiedBy>Taylor Ann</cp:lastModifiedBy>
  <cp:revision>2</cp:revision>
  <dcterms:modified xsi:type="dcterms:W3CDTF">2014-04-04T16:48:04Z</dcterms:modified>
</cp:coreProperties>
</file>